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74" r:id="rId4"/>
    <p:sldId id="277" r:id="rId5"/>
    <p:sldId id="278" r:id="rId6"/>
    <p:sldId id="293" r:id="rId7"/>
    <p:sldId id="259" r:id="rId8"/>
    <p:sldId id="329" r:id="rId9"/>
    <p:sldId id="260" r:id="rId10"/>
    <p:sldId id="286" r:id="rId11"/>
    <p:sldId id="295" r:id="rId12"/>
    <p:sldId id="296" r:id="rId13"/>
    <p:sldId id="281" r:id="rId14"/>
    <p:sldId id="316" r:id="rId15"/>
    <p:sldId id="317" r:id="rId16"/>
    <p:sldId id="298" r:id="rId17"/>
    <p:sldId id="299" r:id="rId18"/>
    <p:sldId id="318" r:id="rId19"/>
    <p:sldId id="301" r:id="rId20"/>
    <p:sldId id="302" r:id="rId21"/>
    <p:sldId id="320" r:id="rId22"/>
    <p:sldId id="323" r:id="rId23"/>
    <p:sldId id="324" r:id="rId24"/>
    <p:sldId id="325" r:id="rId25"/>
    <p:sldId id="326" r:id="rId26"/>
    <p:sldId id="327" r:id="rId27"/>
    <p:sldId id="330" r:id="rId28"/>
    <p:sldId id="305" r:id="rId29"/>
    <p:sldId id="306" r:id="rId30"/>
    <p:sldId id="307" r:id="rId31"/>
    <p:sldId id="308" r:id="rId32"/>
    <p:sldId id="304" r:id="rId33"/>
    <p:sldId id="331" r:id="rId34"/>
    <p:sldId id="332" r:id="rId35"/>
    <p:sldId id="309" r:id="rId36"/>
    <p:sldId id="310" r:id="rId37"/>
    <p:sldId id="311" r:id="rId38"/>
    <p:sldId id="312" r:id="rId39"/>
    <p:sldId id="313" r:id="rId40"/>
    <p:sldId id="328" r:id="rId41"/>
    <p:sldId id="314" r:id="rId42"/>
    <p:sldId id="315" r:id="rId43"/>
    <p:sldId id="335" r:id="rId44"/>
    <p:sldId id="334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4" d="100"/>
          <a:sy n="64" d="100"/>
        </p:scale>
        <p:origin x="-1566" y="-2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83568" y="548680"/>
            <a:ext cx="7704856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ДЕНЬГИ РАЗНЫХ СТРАН</a:t>
            </a:r>
            <a:endParaRPr lang="ru-RU" sz="4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5891" y="3573016"/>
            <a:ext cx="7776865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ИГРА 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«Путешествие по миру»</a:t>
            </a: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4747"/>
            <a:ext cx="9396000" cy="6892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685800" y="404665"/>
            <a:ext cx="7772400" cy="1152127"/>
          </a:xfrm>
        </p:spPr>
        <p:txBody>
          <a:bodyPr/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187864" y="1232756"/>
            <a:ext cx="7020272" cy="648072"/>
          </a:xfrm>
        </p:spPr>
        <p:txBody>
          <a:bodyPr>
            <a:normAutofit fontScale="25000" lnSpcReduction="20000"/>
          </a:bodyPr>
          <a:lstStyle/>
          <a:p>
            <a:pPr algn="l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Отгадайте ребус</a:t>
            </a:r>
            <a:endParaRPr lang="ru-RU" sz="14400" dirty="0"/>
          </a:p>
        </p:txBody>
      </p:sp>
      <p:pic>
        <p:nvPicPr>
          <p:cNvPr id="7" name="Picture 3" descr="C:\Users\Katerina\Desktop\Безымянный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19" y="2068320"/>
            <a:ext cx="4896544" cy="1858873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997756"/>
            <a:ext cx="3068374" cy="3167354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445044" y="1995832"/>
            <a:ext cx="374638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МЕКСИКА</a:t>
            </a:r>
            <a:endParaRPr lang="ru-RU" sz="4400" b="1" cap="none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04" y="4668227"/>
            <a:ext cx="2549841" cy="1700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248" y="4650071"/>
            <a:ext cx="2597855" cy="1718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123728" y="3673"/>
            <a:ext cx="4032448" cy="1226023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Чичен-Ица</a:t>
            </a:r>
            <a:endParaRPr lang="ru-RU" sz="6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30" y="1052736"/>
            <a:ext cx="9149630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4"/>
          <p:cNvSpPr txBox="1">
            <a:spLocks/>
          </p:cNvSpPr>
          <p:nvPr/>
        </p:nvSpPr>
        <p:spPr>
          <a:xfrm>
            <a:off x="495560" y="2664121"/>
            <a:ext cx="8147249" cy="19170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Чиче́н-Ица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— политический и культурный центр майя на севере полуострова Юкатан в Мексике, священный город народа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Ица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В 2007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город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 признан одним из новых семи чудес света.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12" y="4694407"/>
            <a:ext cx="2736850" cy="205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311" y="4694407"/>
            <a:ext cx="2768600" cy="207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999" y="4733751"/>
            <a:ext cx="3109913" cy="207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918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123728" y="3673"/>
            <a:ext cx="4032448" cy="1226023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Чичен-Ица</a:t>
            </a:r>
            <a:endParaRPr lang="ru-RU" sz="6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30" y="1052736"/>
            <a:ext cx="9149630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4"/>
          <p:cNvSpPr txBox="1">
            <a:spLocks/>
          </p:cNvSpPr>
          <p:nvPr/>
        </p:nvSpPr>
        <p:spPr>
          <a:xfrm>
            <a:off x="495560" y="2664121"/>
            <a:ext cx="8147249" cy="19170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языках майя Чичен-Ица означает «В устье колодца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Ица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или «Рот колодца колдунов воды».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может означать «рот» или «край», а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чен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— скважина/источник. Название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Ица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вероятно, означает слово «чародей», а точнее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иц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— «колдун» и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— «вода».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12" y="4694407"/>
            <a:ext cx="2736850" cy="205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311" y="4694407"/>
            <a:ext cx="2768600" cy="207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999" y="4733751"/>
            <a:ext cx="3109913" cy="207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2457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  <a:latin typeface="Monotype Corsiva" pitchFamily="66" charset="0"/>
              </a:rPr>
              <a:t>Мексиканские песо</a:t>
            </a:r>
            <a:endParaRPr lang="ru-RU" sz="60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637366" y="1349785"/>
            <a:ext cx="4327122" cy="21512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Мексиканское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песо —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валюта государства Мексика. Мексиканское песо состоит из 100 сентаво.</a:t>
            </a:r>
          </a:p>
          <a:p>
            <a:endParaRPr lang="ru-RU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57" y="1349785"/>
            <a:ext cx="3963721" cy="200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402" y="3661771"/>
            <a:ext cx="3914628" cy="195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37372" y="3532656"/>
            <a:ext cx="50827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Находятся в обращении банкноты достоинством в 1000, 500, 200, 100, 50 и 20 мексиканских песо.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обороте монеты номиналом 100, 50, 20, 10, 5, 2, 1 песо, 50, 20, 10 и 5 сентаво.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4747"/>
            <a:ext cx="9396000" cy="6892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685800" y="404665"/>
            <a:ext cx="7772400" cy="1152127"/>
          </a:xfrm>
        </p:spPr>
        <p:txBody>
          <a:bodyPr/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187864" y="1232756"/>
            <a:ext cx="7020272" cy="648072"/>
          </a:xfrm>
        </p:spPr>
        <p:txBody>
          <a:bodyPr>
            <a:normAutofit fontScale="25000" lnSpcReduction="20000"/>
          </a:bodyPr>
          <a:lstStyle/>
          <a:p>
            <a:pPr algn="l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Отгадайте ребус</a:t>
            </a:r>
            <a:endParaRPr lang="ru-RU" sz="14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840918" y="2321254"/>
            <a:ext cx="374638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ПЕРУ</a:t>
            </a:r>
            <a:endParaRPr lang="ru-RU" sz="4400" b="1" cap="none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C:\Users\Katerina\Desktop\Безымянный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92819"/>
            <a:ext cx="3924712" cy="1827510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16" y="3411626"/>
            <a:ext cx="5248001" cy="29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696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375401" y="116632"/>
            <a:ext cx="398751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solidFill>
                  <a:srgbClr val="C00000"/>
                </a:solidFill>
                <a:latin typeface="Monotype Corsiva" pitchFamily="66" charset="0"/>
              </a:rPr>
              <a:t>Мачу-Пикчу</a:t>
            </a:r>
            <a:endParaRPr lang="ru-RU" sz="6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5" y="1002784"/>
            <a:ext cx="2946923" cy="2210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002784"/>
            <a:ext cx="3320475" cy="2210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632" y="1002785"/>
            <a:ext cx="2962162" cy="2210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3" y="3212976"/>
            <a:ext cx="80648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Постройки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расположенные в труднодоступном месте, находятся на разных высотах, а для их соединения пришлось изготовить более сотни лестниц из камня. Все сооружения города выполнены в циклопической кладке — камни держатся только за счет собственного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веса.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19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375401" y="116632"/>
            <a:ext cx="398751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solidFill>
                  <a:srgbClr val="C00000"/>
                </a:solidFill>
                <a:latin typeface="Monotype Corsiva" pitchFamily="66" charset="0"/>
              </a:rPr>
              <a:t>Мачу-Пикчу</a:t>
            </a:r>
            <a:endParaRPr lang="ru-RU" sz="6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5" y="1002784"/>
            <a:ext cx="2946923" cy="2210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002784"/>
            <a:ext cx="3320475" cy="2210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632" y="1002785"/>
            <a:ext cx="2962162" cy="2210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3212976"/>
            <a:ext cx="856895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Из-за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неровности местности и наличия порой сильных уклонов камни имеют специальные выпуклости для большей устойчивости.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эти каменные махины по уровню развития инков возводились исключительно силами человека без использования специальных приспособлений.</a:t>
            </a:r>
          </a:p>
        </p:txBody>
      </p:sp>
    </p:spTree>
    <p:extLst>
      <p:ext uri="{BB962C8B-B14F-4D97-AF65-F5344CB8AC3E}">
        <p14:creationId xmlns:p14="http://schemas.microsoft.com/office/powerpoint/2010/main" val="883136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08720"/>
            <a:ext cx="9036496" cy="2232248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Мачу-Пикчу действительно является важным архитектурным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памятником,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в 2007 году он получил статус нового чуда света. Город со времен сыновей Солнца инков дошел до нас в целости и сохранности, а его красота несравнима со многими другими городами во всем мире.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84984"/>
            <a:ext cx="4475163" cy="298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262528"/>
            <a:ext cx="3975100" cy="298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375401" y="116632"/>
            <a:ext cx="398751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solidFill>
                  <a:srgbClr val="C00000"/>
                </a:solidFill>
                <a:latin typeface="Monotype Corsiva" pitchFamily="66" charset="0"/>
              </a:rPr>
              <a:t>Мачу-Пикчу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6258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 descr="C:\Users\Katerina\Desktop\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8664558" cy="40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5357" y="839836"/>
            <a:ext cx="88686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Новый соль (исп.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Nuevo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sol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— валюта государства Перу.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декабря 2015 года «новый соль» переименован в «соль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5537" y="0"/>
            <a:ext cx="8208912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solidFill>
                  <a:srgbClr val="C00000"/>
                </a:solidFill>
                <a:latin typeface="Monotype Corsiva" pitchFamily="66" charset="0"/>
              </a:rPr>
              <a:t>Соль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476208" y="5657671"/>
            <a:ext cx="66247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обращении находятся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банкноты номиналом в 10, 20, 50, 100 и 200 солей, монеты в 1, 2 и 5 солей, 1, 5, 10, 20, 50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сентимов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7396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4747"/>
            <a:ext cx="9396000" cy="6892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270438" y="1964974"/>
            <a:ext cx="8873562" cy="456036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068556"/>
            <a:ext cx="8820472" cy="4528796"/>
          </a:xfrm>
        </p:spPr>
        <p:txBody>
          <a:bodyPr>
            <a:normAutofit fontScale="62500" lnSpcReduction="2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Вырастили  зайцы  две  грядки  моркови  -  всего  50  кг.  Одну  грядку  они  сами обрабатывали,  а  на  другой  у  них  Барсук  трудился  и  за  свою  работу  100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песо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попросил.  Да  еще  на  семена  и  удобрения  было  потрачено  25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песо. 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Половину моркови  зайцы  себе  оставили,  в  кладовку  положили.  А  остальное  решили  продать, только вот не знают, по какой цене им торговать, чтоб в убытке не оказаться. Помоги им!   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Ответ</a:t>
            </a:r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затраты – 125 </a:t>
            </a: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песо, </a:t>
            </a:r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продажу 25 кг, следовательно, себестоимость 5 </a:t>
            </a: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песо </a:t>
            </a:r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кг, надо продавать выше этой </a:t>
            </a: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цены.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Два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перуанских бизнесмена 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поспорили:  кто  получит  больше  прибыли?  В  итоге 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Андреа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выручил от продажи своих товаров 5000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солей,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расходы его составили З000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солей.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Ханс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наторговал на 1000 рублей меньше, но и затратил своих денег 1500 рублей. Кто выиграл спор?       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Ответ</a:t>
            </a:r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прибыль </a:t>
            </a:r>
            <a:r>
              <a:rPr lang="ru-RU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Андреа</a:t>
            </a: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5000-3000=2000 рублей,  </a:t>
            </a: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прибыль </a:t>
            </a:r>
            <a:r>
              <a:rPr lang="ru-RU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Ханса</a:t>
            </a: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4000-1500=2500</a:t>
            </a:r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Ханс</a:t>
            </a: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выиграл спор.</a:t>
            </a:r>
          </a:p>
        </p:txBody>
      </p:sp>
      <p:sp>
        <p:nvSpPr>
          <p:cNvPr id="6" name="Заголовок 4"/>
          <p:cNvSpPr txBox="1">
            <a:spLocks/>
          </p:cNvSpPr>
          <p:nvPr/>
        </p:nvSpPr>
        <p:spPr>
          <a:xfrm>
            <a:off x="685800" y="404665"/>
            <a:ext cx="7772400" cy="1152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дзаголовок 5"/>
          <p:cNvSpPr txBox="1">
            <a:spLocks/>
          </p:cNvSpPr>
          <p:nvPr/>
        </p:nvSpPr>
        <p:spPr>
          <a:xfrm>
            <a:off x="1187864" y="1232756"/>
            <a:ext cx="7020272" cy="64807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Реши экономические задачи</a:t>
            </a:r>
            <a:endParaRPr lang="ru-RU" sz="14400" dirty="0"/>
          </a:p>
        </p:txBody>
      </p:sp>
    </p:spTree>
    <p:extLst>
      <p:ext uri="{BB962C8B-B14F-4D97-AF65-F5344CB8AC3E}">
        <p14:creationId xmlns:p14="http://schemas.microsoft.com/office/powerpoint/2010/main" val="1034702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96000" cy="6892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685800" y="404665"/>
            <a:ext cx="7772400" cy="1152127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b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познакомить учащихся с названиями денежных единиц стран мира.</a:t>
            </a:r>
            <a:endParaRPr lang="ru-RU" sz="31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827584" y="1988840"/>
            <a:ext cx="6976864" cy="3384376"/>
          </a:xfrm>
        </p:spPr>
        <p:txBody>
          <a:bodyPr/>
          <a:lstStyle/>
          <a:p>
            <a:pPr algn="l"/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Задачи:</a:t>
            </a:r>
          </a:p>
          <a:p>
            <a:pPr algn="l">
              <a:buFontTx/>
              <a:buChar char="-"/>
            </a:pP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развивать любознательность, творческий поиск, интеллектуальные и исследовательские умения;</a:t>
            </a:r>
          </a:p>
          <a:p>
            <a:pPr algn="l">
              <a:buFontTx/>
              <a:buChar char="-"/>
            </a:pP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воспитывать инициативу и самостоятельность.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4747"/>
            <a:ext cx="9396000" cy="6892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636912"/>
            <a:ext cx="8676964" cy="39099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задача: Мальчик купил в магазине 3 эскимо и 1 стаканчик. Известно, что 1 эскимо стоит 4 динара, а стаканчик – 3 динара. Сколько заплатил мальчик? </a:t>
            </a:r>
            <a:endParaRPr lang="ru-RU" sz="2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Заголовок 4"/>
          <p:cNvSpPr txBox="1">
            <a:spLocks/>
          </p:cNvSpPr>
          <p:nvPr/>
        </p:nvSpPr>
        <p:spPr>
          <a:xfrm>
            <a:off x="685800" y="404665"/>
            <a:ext cx="7772400" cy="1152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дзаголовок 5"/>
          <p:cNvSpPr txBox="1">
            <a:spLocks/>
          </p:cNvSpPr>
          <p:nvPr/>
        </p:nvSpPr>
        <p:spPr>
          <a:xfrm>
            <a:off x="3203848" y="1556792"/>
            <a:ext cx="5076296" cy="64807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Разгадай-ка!</a:t>
            </a:r>
            <a:endParaRPr lang="ru-RU" sz="14400" dirty="0"/>
          </a:p>
        </p:txBody>
      </p:sp>
    </p:spTree>
    <p:extLst>
      <p:ext uri="{BB962C8B-B14F-4D97-AF65-F5344CB8AC3E}">
        <p14:creationId xmlns:p14="http://schemas.microsoft.com/office/powerpoint/2010/main" val="1249953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4747"/>
            <a:ext cx="9396000" cy="6892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636912"/>
            <a:ext cx="8676964" cy="39099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задача: Друзья собрались в кино. У К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аролины 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собой 5 динаров, а у Арина в 2 раза больше. Сколько денег у Арина? </a:t>
            </a:r>
            <a:endParaRPr lang="ru-RU" sz="2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4"/>
          <p:cNvSpPr txBox="1">
            <a:spLocks/>
          </p:cNvSpPr>
          <p:nvPr/>
        </p:nvSpPr>
        <p:spPr>
          <a:xfrm>
            <a:off x="685800" y="404665"/>
            <a:ext cx="7772400" cy="1152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дзаголовок 5"/>
          <p:cNvSpPr txBox="1">
            <a:spLocks/>
          </p:cNvSpPr>
          <p:nvPr/>
        </p:nvSpPr>
        <p:spPr>
          <a:xfrm>
            <a:off x="3203848" y="1569819"/>
            <a:ext cx="5076296" cy="64807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Разгадай-ка!</a:t>
            </a:r>
            <a:endParaRPr lang="ru-RU" sz="14400" dirty="0"/>
          </a:p>
        </p:txBody>
      </p:sp>
    </p:spTree>
    <p:extLst>
      <p:ext uri="{BB962C8B-B14F-4D97-AF65-F5344CB8AC3E}">
        <p14:creationId xmlns:p14="http://schemas.microsoft.com/office/powerpoint/2010/main" val="1583077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469"/>
            <a:ext cx="9396000" cy="6892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636912"/>
            <a:ext cx="8676964" cy="39099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задача: Торговец заплатил за корову и теленка 56 динаров. Известно, что теленок стоил 23 динара. Сколько стоила корова? </a:t>
            </a:r>
            <a:endParaRPr lang="ru-RU" sz="2800" b="1" dirty="0"/>
          </a:p>
        </p:txBody>
      </p:sp>
      <p:sp>
        <p:nvSpPr>
          <p:cNvPr id="5" name="Заголовок 4"/>
          <p:cNvSpPr txBox="1">
            <a:spLocks/>
          </p:cNvSpPr>
          <p:nvPr/>
        </p:nvSpPr>
        <p:spPr>
          <a:xfrm>
            <a:off x="685800" y="404665"/>
            <a:ext cx="7772400" cy="1152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дзаголовок 5"/>
          <p:cNvSpPr txBox="1">
            <a:spLocks/>
          </p:cNvSpPr>
          <p:nvPr/>
        </p:nvSpPr>
        <p:spPr>
          <a:xfrm>
            <a:off x="3203848" y="1569819"/>
            <a:ext cx="5076296" cy="64807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Разгадай-ка!</a:t>
            </a:r>
            <a:endParaRPr lang="ru-RU" sz="14400" dirty="0"/>
          </a:p>
        </p:txBody>
      </p:sp>
    </p:spTree>
    <p:extLst>
      <p:ext uri="{BB962C8B-B14F-4D97-AF65-F5344CB8AC3E}">
        <p14:creationId xmlns:p14="http://schemas.microsoft.com/office/powerpoint/2010/main" val="1887281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469"/>
            <a:ext cx="9396000" cy="6892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636912"/>
            <a:ext cx="8676964" cy="39099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задача: 7 попугаев стоят 35 динаров. Сколько стоит 1 попугай? </a:t>
            </a:r>
            <a:endParaRPr lang="ru-RU" sz="2800" b="1" dirty="0"/>
          </a:p>
        </p:txBody>
      </p:sp>
      <p:sp>
        <p:nvSpPr>
          <p:cNvPr id="5" name="Заголовок 4"/>
          <p:cNvSpPr txBox="1">
            <a:spLocks/>
          </p:cNvSpPr>
          <p:nvPr/>
        </p:nvSpPr>
        <p:spPr>
          <a:xfrm>
            <a:off x="685800" y="404665"/>
            <a:ext cx="7772400" cy="1152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дзаголовок 5"/>
          <p:cNvSpPr txBox="1">
            <a:spLocks/>
          </p:cNvSpPr>
          <p:nvPr/>
        </p:nvSpPr>
        <p:spPr>
          <a:xfrm>
            <a:off x="3203848" y="1569819"/>
            <a:ext cx="5076296" cy="64807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Разгадай-ка!</a:t>
            </a:r>
            <a:endParaRPr lang="ru-RU" sz="14400" dirty="0"/>
          </a:p>
        </p:txBody>
      </p:sp>
    </p:spTree>
    <p:extLst>
      <p:ext uri="{BB962C8B-B14F-4D97-AF65-F5344CB8AC3E}">
        <p14:creationId xmlns:p14="http://schemas.microsoft.com/office/powerpoint/2010/main" val="3934807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469"/>
            <a:ext cx="9396000" cy="6892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636912"/>
            <a:ext cx="8676964" cy="3909958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задача: У Джулии с собой был 71 пиастр. Она купила ручку за 20 пиастров, 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карандаш 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15 пиастров и альбом за 35 пиастров. 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денег осталось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девочки? </a:t>
            </a:r>
            <a:endParaRPr lang="ru-RU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4"/>
          <p:cNvSpPr txBox="1">
            <a:spLocks/>
          </p:cNvSpPr>
          <p:nvPr/>
        </p:nvSpPr>
        <p:spPr>
          <a:xfrm>
            <a:off x="685800" y="404665"/>
            <a:ext cx="7772400" cy="1152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дзаголовок 5"/>
          <p:cNvSpPr txBox="1">
            <a:spLocks/>
          </p:cNvSpPr>
          <p:nvPr/>
        </p:nvSpPr>
        <p:spPr>
          <a:xfrm>
            <a:off x="3203848" y="1569819"/>
            <a:ext cx="5076296" cy="64807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Разгадай-ка!</a:t>
            </a:r>
            <a:endParaRPr lang="ru-RU" sz="14400" dirty="0"/>
          </a:p>
        </p:txBody>
      </p:sp>
    </p:spTree>
    <p:extLst>
      <p:ext uri="{BB962C8B-B14F-4D97-AF65-F5344CB8AC3E}">
        <p14:creationId xmlns:p14="http://schemas.microsoft.com/office/powerpoint/2010/main" val="236036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469"/>
            <a:ext cx="9396000" cy="6892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636912"/>
            <a:ext cx="8676964" cy="390995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задача: Билет на поезд в соседний город стоит 17 динаров. 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Алине 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нужен билет туда и обратно. Сколько она получит сдачи, если заплатит 50 динаров? </a:t>
            </a:r>
          </a:p>
        </p:txBody>
      </p:sp>
      <p:sp>
        <p:nvSpPr>
          <p:cNvPr id="5" name="Заголовок 4"/>
          <p:cNvSpPr txBox="1">
            <a:spLocks/>
          </p:cNvSpPr>
          <p:nvPr/>
        </p:nvSpPr>
        <p:spPr>
          <a:xfrm>
            <a:off x="685800" y="404665"/>
            <a:ext cx="7772400" cy="1152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дзаголовок 5"/>
          <p:cNvSpPr txBox="1">
            <a:spLocks/>
          </p:cNvSpPr>
          <p:nvPr/>
        </p:nvSpPr>
        <p:spPr>
          <a:xfrm>
            <a:off x="3203848" y="1569819"/>
            <a:ext cx="5076296" cy="64807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Разгадай-ка!</a:t>
            </a:r>
            <a:endParaRPr lang="ru-RU" sz="14400" dirty="0"/>
          </a:p>
        </p:txBody>
      </p:sp>
    </p:spTree>
    <p:extLst>
      <p:ext uri="{BB962C8B-B14F-4D97-AF65-F5344CB8AC3E}">
        <p14:creationId xmlns:p14="http://schemas.microsoft.com/office/powerpoint/2010/main" val="1171265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469"/>
            <a:ext cx="9396000" cy="6892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636912"/>
            <a:ext cx="8676964" cy="390995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задача: Один стол стоит 65 динаров, второй – 48 динаров. На сколько второй стол дешевле? </a:t>
            </a:r>
          </a:p>
          <a:p>
            <a:pPr marL="0" indent="0" algn="just">
              <a:buNone/>
            </a:pP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4"/>
          <p:cNvSpPr txBox="1">
            <a:spLocks/>
          </p:cNvSpPr>
          <p:nvPr/>
        </p:nvSpPr>
        <p:spPr>
          <a:xfrm>
            <a:off x="685800" y="404665"/>
            <a:ext cx="7772400" cy="1152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дзаголовок 5"/>
          <p:cNvSpPr txBox="1">
            <a:spLocks/>
          </p:cNvSpPr>
          <p:nvPr/>
        </p:nvSpPr>
        <p:spPr>
          <a:xfrm>
            <a:off x="3203848" y="1569819"/>
            <a:ext cx="5076296" cy="64807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Разгадай-ка!</a:t>
            </a:r>
            <a:endParaRPr lang="ru-RU" sz="14400" dirty="0"/>
          </a:p>
        </p:txBody>
      </p:sp>
    </p:spTree>
    <p:extLst>
      <p:ext uri="{BB962C8B-B14F-4D97-AF65-F5344CB8AC3E}">
        <p14:creationId xmlns:p14="http://schemas.microsoft.com/office/powerpoint/2010/main" val="418266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44824"/>
            <a:ext cx="3888432" cy="321581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446" y="1844824"/>
            <a:ext cx="4159994" cy="321581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375401" y="116632"/>
            <a:ext cx="398751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solidFill>
                  <a:srgbClr val="C00000"/>
                </a:solidFill>
                <a:latin typeface="Monotype Corsiva" pitchFamily="66" charset="0"/>
              </a:rPr>
              <a:t>Иордания 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6365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40768"/>
            <a:ext cx="4119864" cy="2587426"/>
          </a:xfrm>
          <a:ln w="38100">
            <a:solidFill>
              <a:srgbClr val="FFFF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146" y="1340768"/>
            <a:ext cx="4208782" cy="2587428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556710" y="4365104"/>
            <a:ext cx="78488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Древний город Петра по праву считается главной достопримечательностью Иордании, прославившей эту восточную страну на весь земной шар, и одним из 7 новых чудес света!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99592" y="116632"/>
            <a:ext cx="72007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Monotype Corsiva" pitchFamily="66" charset="0"/>
              </a:rPr>
              <a:t>Древний город Петра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5159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47052"/>
            <a:ext cx="8229600" cy="2506290"/>
          </a:xfrm>
        </p:spPr>
        <p:txBody>
          <a:bodyPr>
            <a:normAutofit/>
          </a:bodyPr>
          <a:lstStyle/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Название “Петра” дословно переводится как “Скала”, и неудивительно — ведь весь древний город целиком состоит из камня! </a:t>
            </a: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40968"/>
            <a:ext cx="4121253" cy="2664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33056"/>
            <a:ext cx="4206875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99592" y="116632"/>
            <a:ext cx="72007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Monotype Corsiva" pitchFamily="66" charset="0"/>
              </a:rPr>
              <a:t>Древний город Петра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9525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  <a:latin typeface="Monotype Corsiva" pitchFamily="66" charset="0"/>
              </a:rPr>
              <a:t>7 новых чудес света</a:t>
            </a:r>
            <a:endParaRPr lang="ru-RU" sz="60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 algn="just"/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Как известно, существовало семь чудес света, которые теперь принято называть «чудесами света древнего мира». До наших дней сохранилось лишь одно из них - это легендарные пирамиды в Египте. Поэтому по инициативе швейцарца Бернара </a:t>
            </a:r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Вербера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 был организован проект </a:t>
            </a:r>
            <a:r>
              <a:rPr lang="ru-RU" sz="3500" b="1" dirty="0" smtClean="0">
                <a:latin typeface="Times New Roman" pitchFamily="18" charset="0"/>
                <a:cs typeface="Times New Roman" pitchFamily="18" charset="0"/>
              </a:rPr>
              <a:t>«Новые семь чудес света»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, призванный определить, какие из существующих ныне сооружений и достопримечательностей достойны называться «чудесами света».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44824"/>
            <a:ext cx="3528814" cy="195792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844824"/>
            <a:ext cx="3528392" cy="19690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005064"/>
            <a:ext cx="3555791" cy="19442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368" y="4005064"/>
            <a:ext cx="3566312" cy="194421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63688" y="936103"/>
            <a:ext cx="8064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Валюта Иордании - иорданский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динар.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динаре – 100 пиастров.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99592" y="116632"/>
            <a:ext cx="72007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Monotype Corsiva" pitchFamily="66" charset="0"/>
              </a:rPr>
              <a:t>Иорданские динары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19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52" y="1556792"/>
            <a:ext cx="3031448" cy="158417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556792"/>
            <a:ext cx="3031448" cy="15841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53" y="3356992"/>
            <a:ext cx="3031447" cy="15121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356993"/>
            <a:ext cx="3014611" cy="15121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52" y="5013176"/>
            <a:ext cx="3031448" cy="15157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5013177"/>
            <a:ext cx="3014611" cy="151572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899592" y="116632"/>
            <a:ext cx="72007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Monotype Corsiva" pitchFamily="66" charset="0"/>
              </a:rPr>
              <a:t>Иорданские динары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2366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375401" y="116632"/>
            <a:ext cx="398751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solidFill>
                  <a:srgbClr val="C00000"/>
                </a:solidFill>
                <a:latin typeface="Monotype Corsiva" pitchFamily="66" charset="0"/>
              </a:rPr>
              <a:t>Бразилия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1039962"/>
            <a:ext cx="4248472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Бразилия, Бразилия,</a:t>
            </a:r>
          </a:p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Чудесная страна!</a:t>
            </a:r>
          </a:p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Здесь солнца изобилие,</a:t>
            </a:r>
          </a:p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Нам нравится она!</a:t>
            </a:r>
          </a:p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карнавал в Бразилии –</a:t>
            </a:r>
          </a:p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Ах, просто восхищение!</a:t>
            </a:r>
          </a:p>
          <a:p>
            <a:pPr marL="0" indent="0">
              <a:buNone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861048"/>
            <a:ext cx="3942000" cy="2628000"/>
          </a:xfrm>
          <a:prstGeom prst="rect">
            <a:avLst/>
          </a:prstGeom>
        </p:spPr>
      </p:pic>
      <p:sp>
        <p:nvSpPr>
          <p:cNvPr id="8" name="Объект 1"/>
          <p:cNvSpPr txBox="1">
            <a:spLocks/>
          </p:cNvSpPr>
          <p:nvPr/>
        </p:nvSpPr>
        <p:spPr>
          <a:xfrm>
            <a:off x="4716016" y="1039961"/>
            <a:ext cx="4028692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Веселье, песни, танцы –</a:t>
            </a:r>
          </a:p>
          <a:p>
            <a:pPr marL="0" indent="0">
              <a:buFont typeface="Arial" pitchFamily="34" charset="0"/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Ну, всем на удивление!</a:t>
            </a:r>
          </a:p>
          <a:p>
            <a:pPr marL="0" indent="0">
              <a:buFont typeface="Arial" pitchFamily="34" charset="0"/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даже пальмы пляшут</a:t>
            </a:r>
          </a:p>
          <a:p>
            <a:pPr marL="0" indent="0">
              <a:buFont typeface="Arial" pitchFamily="34" charset="0"/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золотом песке –</a:t>
            </a:r>
          </a:p>
          <a:p>
            <a:pPr marL="0" indent="0">
              <a:buFont typeface="Arial" pitchFamily="34" charset="0"/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Такого, как в Бразилии,</a:t>
            </a:r>
          </a:p>
          <a:p>
            <a:pPr marL="0" indent="0">
              <a:buFont typeface="Arial" pitchFamily="34" charset="0"/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встретишь ты нигде!</a:t>
            </a:r>
          </a:p>
          <a:p>
            <a:pPr marL="0" indent="0">
              <a:buFont typeface="Arial" pitchFamily="34" charset="0"/>
              <a:buNone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Картинки по запросу карнавал бразили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61048"/>
            <a:ext cx="4181438" cy="25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564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907704" y="116632"/>
            <a:ext cx="547260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solidFill>
                  <a:srgbClr val="C00000"/>
                </a:solidFill>
                <a:latin typeface="Monotype Corsiva" pitchFamily="66" charset="0"/>
              </a:rPr>
              <a:t>Бразильский реал</a:t>
            </a:r>
            <a:endParaRPr lang="ru-RU" sz="6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8228" y="1170038"/>
            <a:ext cx="4329038" cy="4059162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 -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денежная единица Бразилии. Делится на 100 сентаво.</a:t>
            </a:r>
          </a:p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Название денежной единицы Бразилии легко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запомнить. «РЕАЛ» -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название известного мадридского футбольного клуба.</a:t>
            </a:r>
          </a:p>
          <a:p>
            <a:pPr marL="0" indent="0">
              <a:buNone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40768"/>
            <a:ext cx="4357266" cy="436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40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469"/>
            <a:ext cx="9396000" cy="6892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2708920"/>
            <a:ext cx="8134672" cy="390995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Туристическая группа из 8 человек решила посетить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статую Христа-Искупителя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Рио-де-Жанейро. Хватит ли им 420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реалов, если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известно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что 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52 реала- это билет на маршрутку туда и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обратно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 билет входит посещение статуи?</a:t>
            </a:r>
            <a:endParaRPr lang="ru-RU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4"/>
          <p:cNvSpPr txBox="1">
            <a:spLocks/>
          </p:cNvSpPr>
          <p:nvPr/>
        </p:nvSpPr>
        <p:spPr>
          <a:xfrm>
            <a:off x="685800" y="404665"/>
            <a:ext cx="7772400" cy="1152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дзаголовок 5"/>
          <p:cNvSpPr txBox="1">
            <a:spLocks/>
          </p:cNvSpPr>
          <p:nvPr/>
        </p:nvSpPr>
        <p:spPr>
          <a:xfrm>
            <a:off x="3203848" y="1569819"/>
            <a:ext cx="5076296" cy="64807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Реши задачу</a:t>
            </a:r>
            <a:endParaRPr lang="ru-RU" sz="14400" dirty="0"/>
          </a:p>
        </p:txBody>
      </p:sp>
    </p:spTree>
    <p:extLst>
      <p:ext uri="{BB962C8B-B14F-4D97-AF65-F5344CB8AC3E}">
        <p14:creationId xmlns:p14="http://schemas.microsoft.com/office/powerpoint/2010/main" val="2567938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9512" y="1268760"/>
            <a:ext cx="8712968" cy="541398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99592" y="116632"/>
            <a:ext cx="72007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Monotype Corsiva" pitchFamily="66" charset="0"/>
              </a:rPr>
              <a:t>Индия. Тадж-Махал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55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96752"/>
            <a:ext cx="5904656" cy="122413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418" y="2455897"/>
            <a:ext cx="5626621" cy="12299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736694"/>
            <a:ext cx="5904656" cy="12770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419" y="5064610"/>
            <a:ext cx="5626621" cy="168728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99592" y="116632"/>
            <a:ext cx="72007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Monotype Corsiva" pitchFamily="66" charset="0"/>
              </a:rPr>
              <a:t>Рупия. Пайсы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920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196752"/>
            <a:ext cx="5755674" cy="136815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152" y="2636912"/>
            <a:ext cx="5832648" cy="13195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4028437"/>
            <a:ext cx="6624736" cy="13901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5515012"/>
            <a:ext cx="5987008" cy="122684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99592" y="116632"/>
            <a:ext cx="72007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Monotype Corsiva" pitchFamily="66" charset="0"/>
              </a:rPr>
              <a:t>Рупия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00836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4747"/>
            <a:ext cx="9396000" cy="6892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0488" y="1196752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Подумай-ка!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8488" y="2339752"/>
            <a:ext cx="8905512" cy="34867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0568" y="2699792"/>
            <a:ext cx="8109520" cy="294581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Ира и Петя на каникулах путешествовали с семьей. Петя был в Иордании, а Ира – в Индии. Ира привезла с собой 120 рупий, а Петя – 60 иорданских динаров. У кого из них денег больше, если известно, что 1 динар равен 2 рупиям?</a:t>
            </a:r>
          </a:p>
        </p:txBody>
      </p:sp>
      <p:sp>
        <p:nvSpPr>
          <p:cNvPr id="5" name="Заголовок 4"/>
          <p:cNvSpPr txBox="1">
            <a:spLocks/>
          </p:cNvSpPr>
          <p:nvPr/>
        </p:nvSpPr>
        <p:spPr>
          <a:xfrm>
            <a:off x="685800" y="404665"/>
            <a:ext cx="7772400" cy="1152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662608" y="5826517"/>
            <a:ext cx="8229600" cy="554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Ответ: у них денег поровну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052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035053"/>
            <a:ext cx="8244782" cy="295232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Одной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достопримечательности Италии является Колизей в Риме, который  построили в 80 году нашей эры при римском императоре Тите из рода Флавиев. Сама постройка носила название амфитеатр Флавиев.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996952"/>
            <a:ext cx="2300713" cy="165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429000"/>
            <a:ext cx="5347663" cy="30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941168"/>
            <a:ext cx="2448000" cy="161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93070" y="0"/>
            <a:ext cx="800323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Monotype Corsiva" pitchFamily="66" charset="0"/>
              </a:rPr>
              <a:t>Италия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202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  <a:latin typeface="Monotype Corsiva" pitchFamily="66" charset="0"/>
              </a:rPr>
              <a:t>7 новых чудес света</a:t>
            </a:r>
            <a:endParaRPr lang="ru-RU" sz="60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lvl="0" algn="just"/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Некоммерческой организацией «</a:t>
            </a:r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New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Open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World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Corporation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» было проведено всемирное голосование, в котором приняли участие более 90 миллионов человек по всему миру. Из нескольких десятков претендентов на звание одного из семи чудес света были выбраны победители, а итоги конкурса объявлены в Лиссабоне 7 июля 2007 года, в «день трех семерок».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068939"/>
            <a:ext cx="8244782" cy="295232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Местом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строительства был выбран Золотой дом Нерона, точнее его искусственное озеро, находящийся в городе Риме. Возведение постройки заняло всего 8 лет.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564904"/>
            <a:ext cx="2350728" cy="169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96952"/>
            <a:ext cx="5538652" cy="31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581128"/>
            <a:ext cx="2619404" cy="17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93070" y="0"/>
            <a:ext cx="800323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Monotype Corsiva" pitchFamily="66" charset="0"/>
              </a:rPr>
              <a:t>Италия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2580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17" y="1196752"/>
            <a:ext cx="2867025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090" y="1196752"/>
            <a:ext cx="3106688" cy="1592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37" y="2978472"/>
            <a:ext cx="2838450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626" y="2417090"/>
            <a:ext cx="2088232" cy="303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27052"/>
            <a:ext cx="2857500" cy="140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802" y="3074020"/>
            <a:ext cx="3050976" cy="244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Заголовок 8"/>
          <p:cNvSpPr>
            <a:spLocks noGrp="1"/>
          </p:cNvSpPr>
          <p:nvPr>
            <p:ph type="title"/>
          </p:nvPr>
        </p:nvSpPr>
        <p:spPr>
          <a:xfrm>
            <a:off x="543719" y="21074"/>
            <a:ext cx="800323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Monotype Corsiva" pitchFamily="66" charset="0"/>
              </a:rPr>
              <a:t>Итальянская лира</a:t>
            </a:r>
            <a:br>
              <a:rPr lang="ru-RU" sz="5400" b="1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5400" b="1" dirty="0" smtClean="0">
                <a:solidFill>
                  <a:srgbClr val="C00000"/>
                </a:solidFill>
                <a:latin typeface="Monotype Corsiva" pitchFamily="66" charset="0"/>
              </a:rPr>
              <a:t>Евро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9644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4747"/>
            <a:ext cx="9396000" cy="6892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685800" y="2492896"/>
            <a:ext cx="7918648" cy="38884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6689" y="2492896"/>
            <a:ext cx="8291264" cy="3694458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Китай                                   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Евро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Италия                               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Песо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Бразилия                             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Динар                                           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Иордания                     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Рупия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Перу                      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С</a:t>
            </a: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оль </a:t>
            </a:r>
            <a:endParaRPr lang="ru-RU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Индия                              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Юань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Мексика                               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 </a:t>
            </a:r>
          </a:p>
          <a:p>
            <a:pPr marL="3657600" lvl="8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Пайсы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5" name="Заголовок 4"/>
          <p:cNvSpPr txBox="1">
            <a:spLocks/>
          </p:cNvSpPr>
          <p:nvPr/>
        </p:nvSpPr>
        <p:spPr>
          <a:xfrm>
            <a:off x="685800" y="404665"/>
            <a:ext cx="7772400" cy="1152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дзаголовок 5"/>
          <p:cNvSpPr txBox="1">
            <a:spLocks/>
          </p:cNvSpPr>
          <p:nvPr/>
        </p:nvSpPr>
        <p:spPr>
          <a:xfrm>
            <a:off x="331821" y="1438142"/>
            <a:ext cx="9001000" cy="1116124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СОЕДИНИ СТРАНУ И НАЦИОНАЛЬНУЮ ВАЛЮТУ</a:t>
            </a:r>
            <a:r>
              <a:rPr lang="en-US" sz="1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4400" b="1" dirty="0"/>
          </a:p>
        </p:txBody>
      </p:sp>
    </p:spTree>
    <p:extLst>
      <p:ext uri="{BB962C8B-B14F-4D97-AF65-F5344CB8AC3E}">
        <p14:creationId xmlns:p14="http://schemas.microsoft.com/office/powerpoint/2010/main" val="37993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4212"/>
            <a:ext cx="9396000" cy="6892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 txBox="1">
            <a:spLocks/>
          </p:cNvSpPr>
          <p:nvPr/>
        </p:nvSpPr>
        <p:spPr>
          <a:xfrm>
            <a:off x="758924" y="0"/>
            <a:ext cx="7772400" cy="1152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ТВОРЧЕСКОЕ ЗАДАНИЕ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дзаголовок 5"/>
          <p:cNvSpPr txBox="1">
            <a:spLocks/>
          </p:cNvSpPr>
          <p:nvPr/>
        </p:nvSpPr>
        <p:spPr>
          <a:xfrm>
            <a:off x="331821" y="894536"/>
            <a:ext cx="9001000" cy="1116124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Создай свою монету</a:t>
            </a:r>
            <a:endParaRPr lang="ru-RU" sz="144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53785"/>
            <a:ext cx="4262537" cy="4280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205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586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Заголовок 8"/>
          <p:cNvSpPr>
            <a:spLocks noGrp="1"/>
          </p:cNvSpPr>
          <p:nvPr>
            <p:ph type="ctrTitle"/>
          </p:nvPr>
        </p:nvSpPr>
        <p:spPr>
          <a:xfrm>
            <a:off x="685800" y="1039376"/>
            <a:ext cx="7846640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9600" b="1" dirty="0" smtClean="0">
                <a:solidFill>
                  <a:srgbClr val="C00000"/>
                </a:solidFill>
                <a:latin typeface="Monotype Corsiva" pitchFamily="66" charset="0"/>
              </a:rPr>
              <a:t>Спасибо </a:t>
            </a:r>
            <a:br>
              <a:rPr lang="ru-RU" sz="9600" b="1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9600" b="1" dirty="0" smtClean="0">
                <a:solidFill>
                  <a:srgbClr val="C00000"/>
                </a:solidFill>
                <a:latin typeface="Monotype Corsiva" pitchFamily="66" charset="0"/>
              </a:rPr>
              <a:t>за </a:t>
            </a:r>
            <a:br>
              <a:rPr lang="ru-RU" sz="9600" b="1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9600" b="1" dirty="0" smtClean="0">
                <a:solidFill>
                  <a:srgbClr val="C00000"/>
                </a:solidFill>
                <a:latin typeface="Monotype Corsiva" pitchFamily="66" charset="0"/>
              </a:rPr>
              <a:t>внимание!</a:t>
            </a:r>
            <a:endParaRPr lang="ru-RU" sz="9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92896"/>
            <a:ext cx="3048147" cy="194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420888"/>
            <a:ext cx="2843849" cy="194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0441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  <a:latin typeface="Monotype Corsiva" pitchFamily="66" charset="0"/>
              </a:rPr>
              <a:t>7 новых чудес света</a:t>
            </a:r>
            <a:endParaRPr lang="ru-RU" sz="60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algn="just"/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Итак, отправляемся в путешествие, чтобы увидеть новые 7 чудес света, а также познакомимся с современными деньгами каждой страны. </a:t>
            </a:r>
          </a:p>
          <a:p>
            <a:pPr lvl="0" algn="just"/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Внимание! Вас ждут интересные задания!</a:t>
            </a:r>
          </a:p>
          <a:p>
            <a:pPr lvl="0" algn="just">
              <a:buNone/>
            </a:pP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                В путь, путешественники!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230425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Великая китайская стена </a:t>
            </a:r>
            <a:r>
              <a:rPr lang="ru-RU" sz="3200" b="1" dirty="0" smtClean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Великая китайская стена представляет собой цепь оборонительных сооружений, протянувшихся через Китай. Длина китайской стены по прямой, от края до края составляет 2450 км, а если учитывать все изгибы и ответвления, то, по разным оценкам, получается от 6000 до 8850 км. 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Самое крупное архитектурное сооружение в мире, протяженность составляет 8851,8 километров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3140968"/>
            <a:ext cx="5943600" cy="355016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0077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230425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Великая китайская стена </a:t>
            </a:r>
            <a:r>
              <a:rPr lang="ru-RU" sz="3200" b="1" dirty="0" smtClean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Строительство, начатое в 210 году до н.э., с небольшими перерывами продолжалось вплоть до конца правления династии Мин, то есть до 1640-х годов. Средняя высота стены достигала 7,8 метров, а её ширина позволяла маршировать в ряд пяти пехотинцам или скакать пяти конным всадникам в шеренге.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Самое крупное архитектурное сооружение в мире, протяженность составляет 8851,8 километров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3140968"/>
            <a:ext cx="5943600" cy="355016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66328"/>
            <a:ext cx="8229600" cy="936104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Юань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37928" y="1383035"/>
            <a:ext cx="784887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Юань - так именуются в мире китайские деньги.</a:t>
            </a:r>
          </a:p>
        </p:txBody>
      </p:sp>
      <p:pic>
        <p:nvPicPr>
          <p:cNvPr id="8" name="Рисунок 7" descr="Китайский юань50р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832758"/>
            <a:ext cx="4176464" cy="2330926"/>
          </a:xfrm>
          <a:prstGeom prst="rect">
            <a:avLst/>
          </a:prstGeom>
          <a:noFill/>
          <a:ln w="57150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9" name="Рисунок 8" descr="Китайские деньги"/>
          <p:cNvPicPr/>
          <p:nvPr/>
        </p:nvPicPr>
        <p:blipFill>
          <a:blip r:embed="rId4" cstate="print"/>
          <a:srcRect b="6112"/>
          <a:stretch>
            <a:fillRect/>
          </a:stretch>
        </p:blipFill>
        <p:spPr bwMode="auto">
          <a:xfrm>
            <a:off x="4762364" y="2832757"/>
            <a:ext cx="4058108" cy="2330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6639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4747"/>
            <a:ext cx="9396000" cy="6892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685800" y="404665"/>
            <a:ext cx="7772400" cy="1152127"/>
          </a:xfrm>
        </p:spPr>
        <p:txBody>
          <a:bodyPr/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323528" y="1700808"/>
            <a:ext cx="9073008" cy="2808312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Достаньте из конверта разрезанное изображение купюры 50 юаней.  Сравнивая с образцом, соберите её правильно.</a:t>
            </a:r>
          </a:p>
          <a:p>
            <a:pPr algn="l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7" name="Рисунок 6" descr="Китайские деньги"/>
          <p:cNvPicPr/>
          <p:nvPr/>
        </p:nvPicPr>
        <p:blipFill>
          <a:blip r:embed="rId3" cstate="print"/>
          <a:srcRect b="6112"/>
          <a:stretch>
            <a:fillRect/>
          </a:stretch>
        </p:blipFill>
        <p:spPr bwMode="auto">
          <a:xfrm>
            <a:off x="6552000" y="0"/>
            <a:ext cx="2592000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Китайский юань50р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933056"/>
            <a:ext cx="5040000" cy="2556000"/>
          </a:xfrm>
          <a:prstGeom prst="rect">
            <a:avLst/>
          </a:prstGeom>
          <a:noFill/>
          <a:ln w="57150">
            <a:solidFill>
              <a:srgbClr val="7030A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1186</Words>
  <Application>Microsoft Office PowerPoint</Application>
  <PresentationFormat>Экран (4:3)</PresentationFormat>
  <Paragraphs>142</Paragraphs>
  <Slides>44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Тема Office</vt:lpstr>
      <vt:lpstr>Презентация PowerPoint</vt:lpstr>
      <vt:lpstr>Цель: - познакомить учащихся с названиями денежных единиц стран мира.</vt:lpstr>
      <vt:lpstr>7 новых чудес света</vt:lpstr>
      <vt:lpstr>7 новых чудес света</vt:lpstr>
      <vt:lpstr>7 новых чудес света</vt:lpstr>
      <vt:lpstr>Великая китайская стена   Великая китайская стена представляет собой цепь оборонительных сооружений, протянувшихся через Китай. Длина китайской стены по прямой, от края до края составляет 2450 км, а если учитывать все изгибы и ответвления, то, по разным оценкам, получается от 6000 до 8850 км.  </vt:lpstr>
      <vt:lpstr>Великая китайская стена   Строительство, начатое в 210 году до н.э., с небольшими перерывами продолжалось вплоть до конца правления династии Мин, то есть до 1640-х годов. Средняя высота стены достигала 7,8 метров, а её ширина позволяла маршировать в ряд пяти пехотинцам или скакать пяти конным всадникам в шеренге.  </vt:lpstr>
      <vt:lpstr>Юань</vt:lpstr>
      <vt:lpstr>ЗАДАНИЕ</vt:lpstr>
      <vt:lpstr>ЗАДАНИЕ</vt:lpstr>
      <vt:lpstr>Чичен-Ица</vt:lpstr>
      <vt:lpstr>Чичен-Ица</vt:lpstr>
      <vt:lpstr>Мексиканские песо</vt:lpstr>
      <vt:lpstr>ЗАДАНИЕ</vt:lpstr>
      <vt:lpstr>Презентация PowerPoint</vt:lpstr>
      <vt:lpstr>Презентация PowerPoint</vt:lpstr>
      <vt:lpstr>Мачу-Пикчу действительно является важным архитектурным памятником, а в 2007 году он получил статус нового чуда света. Город со времен сыновей Солнца инков дошел до нас в целости и сохранности, а его красота несравнима со многими другими городами во всем мире.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Название “Петра” дословно переводится как “Скала”, и неудивительно — ведь весь древний город целиком состоит из камня!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Подумай-ка!</vt:lpstr>
      <vt:lpstr>Италия</vt:lpstr>
      <vt:lpstr>Италия</vt:lpstr>
      <vt:lpstr>Итальянская лира Евро</vt:lpstr>
      <vt:lpstr>Презентация PowerPoint</vt:lpstr>
      <vt:lpstr>Презентация PowerPoint</vt:lpstr>
      <vt:lpstr>Спасибо  за 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Asus</cp:lastModifiedBy>
  <cp:revision>30</cp:revision>
  <dcterms:created xsi:type="dcterms:W3CDTF">2017-06-06T15:36:05Z</dcterms:created>
  <dcterms:modified xsi:type="dcterms:W3CDTF">2020-11-11T17:16:13Z</dcterms:modified>
</cp:coreProperties>
</file>